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3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8" r:id="rId3"/>
    <p:sldId id="375" r:id="rId4"/>
    <p:sldId id="382" r:id="rId5"/>
    <p:sldId id="360" r:id="rId6"/>
    <p:sldId id="378" r:id="rId7"/>
    <p:sldId id="346" r:id="rId8"/>
    <p:sldId id="349" r:id="rId9"/>
    <p:sldId id="342" r:id="rId10"/>
    <p:sldId id="379" r:id="rId11"/>
    <p:sldId id="380" r:id="rId12"/>
    <p:sldId id="366" r:id="rId13"/>
  </p:sldIdLst>
  <p:sldSz cx="9144000" cy="6858000" type="screen4x3"/>
  <p:notesSz cx="6797675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nglernebgy" initials="v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BF61"/>
    <a:srgbClr val="CCCCFF"/>
    <a:srgbClr val="009999"/>
    <a:srgbClr val="72C55B"/>
    <a:srgbClr val="33CCCC"/>
    <a:srgbClr val="9999FF"/>
    <a:srgbClr val="9966FF"/>
    <a:srgbClr val="BDDBC8"/>
    <a:srgbClr val="F5E3A3"/>
    <a:srgbClr val="F7F5CD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91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spane\Desktop\M&#233;rf&#246;ld%20diagram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spane\Desktop\M&#233;rf&#246;ld%20diagram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spane\Desktop\M&#233;rf&#246;ld%20diagram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spane\Desktop\M&#233;rf&#246;ld%20diagram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spane\Desktop\M&#233;rf&#246;ld%20diagramm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spane\Desktop\M&#233;rf&#246;ld%20diagram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spane\Desktop\M&#233;rf&#246;ld%20diagram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6"/>
  <c:chart>
    <c:autoTitleDeleted val="1"/>
    <c:view3D>
      <c:rotX val="75"/>
      <c:perspective val="30"/>
    </c:view3D>
    <c:plotArea>
      <c:layout/>
      <c:pie3DChart>
        <c:varyColors val="1"/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58648595410523996"/>
          <c:y val="9.812164217693288E-2"/>
          <c:w val="0.41351404589476115"/>
          <c:h val="0.90187835782306769"/>
        </c:manualLayout>
      </c:layout>
      <c:txPr>
        <a:bodyPr/>
        <a:lstStyle/>
        <a:p>
          <a:pPr>
            <a:lnSpc>
              <a:spcPct val="150000"/>
            </a:lnSpc>
            <a:defRPr sz="1400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18"/>
  <c:chart>
    <c:autoTitleDeleted val="1"/>
    <c:plotArea>
      <c:layout/>
      <c:pieChart>
        <c:varyColors val="1"/>
        <c:ser>
          <c:idx val="0"/>
          <c:order val="0"/>
          <c:dPt>
            <c:idx val="1"/>
            <c:spPr>
              <a:solidFill>
                <a:srgbClr val="009999"/>
              </a:solidFill>
            </c:spPr>
          </c:dPt>
          <c:dPt>
            <c:idx val="2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rgbClr val="97BF61"/>
              </a:solidFill>
            </c:spPr>
          </c:dPt>
          <c:dPt>
            <c:idx val="7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hu-HU"/>
                      <a:t>0,5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hu-HU"/>
                      <a:t>0,5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Munka1!$A$55:$A$64</c:f>
              <c:strCache>
                <c:ptCount val="10"/>
                <c:pt idx="0">
                  <c:v> 1. célcsoport – alacsony iskolai végzettségűek      </c:v>
                </c:pt>
                <c:pt idx="1">
                  <c:v> 2. célcsoport – pályakezdők</c:v>
                </c:pt>
                <c:pt idx="2">
                  <c:v> 3. célcsoport – 50 év felettiek</c:v>
                </c:pt>
                <c:pt idx="3">
                  <c:v> 4. célcsoport – gyesről, gyedről visszatérők</c:v>
                </c:pt>
                <c:pt idx="4">
                  <c:v> 5. célcsoport-- foglalkozást helyettesítő támogatás</c:v>
                </c:pt>
                <c:pt idx="5">
                  <c:v> 6. célcsoport – tartósan munkanélküliek</c:v>
                </c:pt>
                <c:pt idx="6">
                  <c:v> 7. célcsoport – megváltozott munkaképességűek</c:v>
                </c:pt>
                <c:pt idx="7">
                  <c:v> 8. célcsoport – roma ügyfelek</c:v>
                </c:pt>
                <c:pt idx="8">
                  <c:v> 9. célcsoport – közfoglalkoztatásból kilépők</c:v>
                </c:pt>
                <c:pt idx="9">
                  <c:v>10. célcsoport – inaktívak</c:v>
                </c:pt>
              </c:strCache>
            </c:strRef>
          </c:cat>
          <c:val>
            <c:numRef>
              <c:f>Munka1!$B$55:$B$64</c:f>
              <c:numCache>
                <c:formatCode>General</c:formatCode>
                <c:ptCount val="10"/>
                <c:pt idx="0">
                  <c:v>23</c:v>
                </c:pt>
                <c:pt idx="1">
                  <c:v>111</c:v>
                </c:pt>
                <c:pt idx="2">
                  <c:v>39</c:v>
                </c:pt>
                <c:pt idx="3">
                  <c:v>12</c:v>
                </c:pt>
                <c:pt idx="4">
                  <c:v>0</c:v>
                </c:pt>
                <c:pt idx="5">
                  <c:v>60</c:v>
                </c:pt>
                <c:pt idx="6">
                  <c:v>2</c:v>
                </c:pt>
                <c:pt idx="7">
                  <c:v>19</c:v>
                </c:pt>
                <c:pt idx="8">
                  <c:v>2</c:v>
                </c:pt>
                <c:pt idx="9">
                  <c:v>93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hu-H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hu-H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hu-H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hu-H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hu-H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hu-H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hu-H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hu-H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hu-HU"/>
          </a:p>
        </c:txPr>
      </c:legendEntry>
      <c:legendEntry>
        <c:idx val="9"/>
        <c:txPr>
          <a:bodyPr/>
          <a:lstStyle/>
          <a:p>
            <a:pPr>
              <a:defRPr sz="1400"/>
            </a:pPr>
            <a:endParaRPr lang="hu-HU"/>
          </a:p>
        </c:txPr>
      </c:legendEntry>
      <c:layout>
        <c:manualLayout>
          <c:xMode val="edge"/>
          <c:yMode val="edge"/>
          <c:x val="0.5886957567804042"/>
          <c:y val="1.3548913134461467E-2"/>
          <c:w val="0.39463757655293091"/>
          <c:h val="0.98645108686553851"/>
        </c:manualLayout>
      </c:layout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cked"/>
        <c:shape val="box"/>
        <c:axId val="112434176"/>
        <c:axId val="112452352"/>
        <c:axId val="0"/>
      </c:bar3DChart>
      <c:catAx>
        <c:axId val="112434176"/>
        <c:scaling>
          <c:orientation val="minMax"/>
        </c:scaling>
        <c:axPos val="b"/>
        <c:tickLblPos val="nextTo"/>
        <c:crossAx val="112452352"/>
        <c:crosses val="autoZero"/>
        <c:auto val="1"/>
        <c:lblAlgn val="ctr"/>
        <c:lblOffset val="100"/>
      </c:catAx>
      <c:valAx>
        <c:axId val="112452352"/>
        <c:scaling>
          <c:orientation val="minMax"/>
        </c:scaling>
        <c:axPos val="l"/>
        <c:majorGridlines/>
        <c:numFmt formatCode="General" sourceLinked="1"/>
        <c:tickLblPos val="nextTo"/>
        <c:crossAx val="1124341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view3D>
      <c:rAngAx val="1"/>
    </c:view3D>
    <c:plotArea>
      <c:layout/>
      <c:bar3DChart>
        <c:barDir val="col"/>
        <c:grouping val="stacked"/>
        <c:shape val="box"/>
        <c:axId val="115415296"/>
        <c:axId val="115417088"/>
        <c:axId val="0"/>
      </c:bar3DChart>
      <c:catAx>
        <c:axId val="115415296"/>
        <c:scaling>
          <c:orientation val="minMax"/>
        </c:scaling>
        <c:axPos val="b"/>
        <c:tickLblPos val="nextTo"/>
        <c:crossAx val="115417088"/>
        <c:crosses val="autoZero"/>
        <c:auto val="1"/>
        <c:lblAlgn val="ctr"/>
        <c:lblOffset val="100"/>
      </c:catAx>
      <c:valAx>
        <c:axId val="115417088"/>
        <c:scaling>
          <c:orientation val="minMax"/>
        </c:scaling>
        <c:axPos val="l"/>
        <c:majorGridlines/>
        <c:numFmt formatCode="General" sourceLinked="1"/>
        <c:tickLblPos val="nextTo"/>
        <c:crossAx val="11541529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6"/>
  <c:chart>
    <c:plotArea>
      <c:layout/>
      <c:barChart>
        <c:barDir val="col"/>
        <c:grouping val="clustered"/>
        <c:axId val="115424256"/>
        <c:axId val="115438336"/>
      </c:barChart>
      <c:catAx>
        <c:axId val="115424256"/>
        <c:scaling>
          <c:orientation val="minMax"/>
        </c:scaling>
        <c:delete val="1"/>
        <c:axPos val="b"/>
        <c:tickLblPos val="none"/>
        <c:crossAx val="115438336"/>
        <c:crosses val="autoZero"/>
        <c:auto val="1"/>
        <c:lblAlgn val="ctr"/>
        <c:lblOffset val="100"/>
      </c:catAx>
      <c:valAx>
        <c:axId val="1154383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1542425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27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bg2">
                  <a:lumMod val="75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CCCCFF"/>
              </a:solidFill>
            </c:spPr>
          </c:dPt>
          <c:dPt>
            <c:idx val="5"/>
            <c:spPr>
              <a:solidFill>
                <a:srgbClr val="9966FF"/>
              </a:solidFill>
            </c:spPr>
          </c:dPt>
          <c:cat>
            <c:strRef>
              <c:f>Munka1!$A$104:$A$110</c:f>
              <c:strCache>
                <c:ptCount val="6"/>
                <c:pt idx="0">
                  <c:v>Bértámogatás</c:v>
                </c:pt>
                <c:pt idx="1">
                  <c:v>Bérköltség-támogatás</c:v>
                </c:pt>
                <c:pt idx="2">
                  <c:v>Bérköltség támogatás 90 nap            </c:v>
                </c:pt>
                <c:pt idx="3">
                  <c:v>Önfoglalkoztatóvá válási tám.          </c:v>
                </c:pt>
                <c:pt idx="4">
                  <c:v>Képzési támogatás</c:v>
                </c:pt>
                <c:pt idx="5">
                  <c:v>Képzéshez utazási támogatás        </c:v>
                </c:pt>
              </c:strCache>
            </c:strRef>
          </c:cat>
          <c:val>
            <c:numRef>
              <c:f>Munka1!$B$104:$B$110</c:f>
              <c:numCache>
                <c:formatCode>General</c:formatCode>
                <c:ptCount val="7"/>
                <c:pt idx="0">
                  <c:v>32</c:v>
                </c:pt>
                <c:pt idx="1">
                  <c:v>129</c:v>
                </c:pt>
                <c:pt idx="2">
                  <c:v>17</c:v>
                </c:pt>
                <c:pt idx="3">
                  <c:v>93</c:v>
                </c:pt>
                <c:pt idx="4">
                  <c:v>22</c:v>
                </c:pt>
                <c:pt idx="5">
                  <c:v>8</c:v>
                </c:pt>
              </c:numCache>
            </c:numRef>
          </c:val>
        </c:ser>
        <c:axId val="115471872"/>
        <c:axId val="115473408"/>
      </c:barChart>
      <c:catAx>
        <c:axId val="115471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15473408"/>
        <c:crosses val="autoZero"/>
        <c:auto val="1"/>
        <c:lblAlgn val="ctr"/>
        <c:lblOffset val="100"/>
      </c:catAx>
      <c:valAx>
        <c:axId val="1154734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154718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view3D>
      <c:perspective val="30"/>
    </c:view3D>
    <c:plotArea>
      <c:layout/>
      <c:bar3DChart>
        <c:barDir val="bar"/>
        <c:grouping val="clustered"/>
        <c:ser>
          <c:idx val="0"/>
          <c:order val="0"/>
          <c:cat>
            <c:strRef>
              <c:f>Munka1!$A$120:$A$126</c:f>
              <c:strCache>
                <c:ptCount val="7"/>
                <c:pt idx="0">
                  <c:v>Bértámogatás</c:v>
                </c:pt>
                <c:pt idx="1">
                  <c:v>Bérköltség-támogatás</c:v>
                </c:pt>
                <c:pt idx="2">
                  <c:v>Bérköltség támogatás 90 nap            </c:v>
                </c:pt>
                <c:pt idx="3">
                  <c:v>Önfoglalkoztatóvá válási tám.          </c:v>
                </c:pt>
                <c:pt idx="4">
                  <c:v>Képzési támogatás</c:v>
                </c:pt>
                <c:pt idx="5">
                  <c:v>Képzéshez utazási támogatás        </c:v>
                </c:pt>
                <c:pt idx="6">
                  <c:v>Munkaerőpiaci szolgáltatásnyújtást    </c:v>
                </c:pt>
              </c:strCache>
            </c:strRef>
          </c:cat>
          <c:val>
            <c:numRef>
              <c:f>Munka1!$B$120:$B$126</c:f>
              <c:numCache>
                <c:formatCode>General</c:formatCode>
                <c:ptCount val="7"/>
                <c:pt idx="0">
                  <c:v>32</c:v>
                </c:pt>
                <c:pt idx="1">
                  <c:v>129</c:v>
                </c:pt>
                <c:pt idx="2">
                  <c:v>17</c:v>
                </c:pt>
                <c:pt idx="3">
                  <c:v>93</c:v>
                </c:pt>
                <c:pt idx="4">
                  <c:v>22</c:v>
                </c:pt>
                <c:pt idx="5">
                  <c:v>8</c:v>
                </c:pt>
                <c:pt idx="6">
                  <c:v>361</c:v>
                </c:pt>
              </c:numCache>
            </c:numRef>
          </c:val>
        </c:ser>
        <c:shape val="box"/>
        <c:axId val="99632640"/>
        <c:axId val="99631104"/>
        <c:axId val="0"/>
      </c:bar3DChart>
      <c:valAx>
        <c:axId val="99631104"/>
        <c:scaling>
          <c:orientation val="minMax"/>
        </c:scaling>
        <c:axPos val="b"/>
        <c:majorGridlines/>
        <c:numFmt formatCode="General" sourceLinked="1"/>
        <c:tickLblPos val="nextTo"/>
        <c:crossAx val="99632640"/>
        <c:crosses val="autoZero"/>
        <c:crossBetween val="between"/>
      </c:valAx>
      <c:catAx>
        <c:axId val="99632640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hu-HU"/>
          </a:p>
        </c:txPr>
        <c:crossAx val="99631104"/>
        <c:crosses val="autoZero"/>
        <c:auto val="1"/>
        <c:lblAlgn val="ctr"/>
        <c:lblOffset val="100"/>
      </c:cat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Pt>
            <c:idx val="4"/>
            <c:spPr>
              <a:solidFill>
                <a:srgbClr val="009999"/>
              </a:solidFill>
            </c:spPr>
          </c:dPt>
          <c:dPt>
            <c:idx val="7"/>
            <c:spPr>
              <a:solidFill>
                <a:srgbClr val="009999"/>
              </a:solidFill>
            </c:spPr>
          </c:dPt>
          <c:dPt>
            <c:idx val="10"/>
            <c:spPr>
              <a:solidFill>
                <a:srgbClr val="009999"/>
              </a:solidFill>
            </c:spPr>
          </c:dPt>
          <c:cat>
            <c:strRef>
              <c:f>Munka1!$A$156:$A$166</c:f>
              <c:strCache>
                <c:ptCount val="11"/>
                <c:pt idx="3">
                  <c:v>Elvárt: programba vontak száma PO25</c:v>
                </c:pt>
                <c:pt idx="4">
                  <c:v>Tejesített: programba vontak száma PO25</c:v>
                </c:pt>
                <c:pt idx="6">
                  <c:v>Elvárt: 6 hónapot munkaviszonyban töltött ügyfelek száma PR25</c:v>
                </c:pt>
                <c:pt idx="7">
                  <c:v>Teljesített: 6 hónapot munkaviszonyban töltött ügyfelek száma PR25</c:v>
                </c:pt>
                <c:pt idx="9">
                  <c:v>Elvárt: programzárást követően a 180. napon munkában PR26</c:v>
                </c:pt>
                <c:pt idx="10">
                  <c:v>Teljesített: programzárást követően a 180. napon munkában PR26</c:v>
                </c:pt>
              </c:strCache>
            </c:strRef>
          </c:cat>
          <c:val>
            <c:numRef>
              <c:f>Munka1!$B$156:$B$166</c:f>
              <c:numCache>
                <c:formatCode>General</c:formatCode>
                <c:ptCount val="11"/>
                <c:pt idx="3">
                  <c:v>345</c:v>
                </c:pt>
                <c:pt idx="4">
                  <c:v>361</c:v>
                </c:pt>
                <c:pt idx="6">
                  <c:v>155</c:v>
                </c:pt>
                <c:pt idx="7">
                  <c:v>224</c:v>
                </c:pt>
                <c:pt idx="9">
                  <c:v>100</c:v>
                </c:pt>
                <c:pt idx="10">
                  <c:v>166</c:v>
                </c:pt>
              </c:numCache>
            </c:numRef>
          </c:val>
        </c:ser>
        <c:shape val="cylinder"/>
        <c:axId val="99649792"/>
        <c:axId val="99655680"/>
        <c:axId val="0"/>
      </c:bar3DChart>
      <c:catAx>
        <c:axId val="9964979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hu-HU"/>
          </a:p>
        </c:txPr>
        <c:crossAx val="99655680"/>
        <c:crosses val="autoZero"/>
        <c:auto val="1"/>
        <c:lblAlgn val="ctr"/>
        <c:lblOffset val="100"/>
      </c:catAx>
      <c:valAx>
        <c:axId val="99655680"/>
        <c:scaling>
          <c:orientation val="minMax"/>
        </c:scaling>
        <c:axPos val="b"/>
        <c:majorGridlines/>
        <c:numFmt formatCode="General" sourceLinked="1"/>
        <c:tickLblPos val="nextTo"/>
        <c:crossAx val="99649792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E257E6B-1009-466B-A7AC-F04DDDE9C380}" type="datetimeFigureOut">
              <a:rPr lang="hu-HU"/>
              <a:pPr>
                <a:defRPr/>
              </a:pPr>
              <a:t>2020. 09. 21.</a:t>
            </a:fld>
            <a:endParaRPr lang="hu-H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DB6D4EF-534C-40F4-87F5-71B8BEB946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DB4B0D-E877-42F6-A6AC-3D5A38D9E904}" type="datetimeFigureOut">
              <a:rPr lang="hu-HU"/>
              <a:pPr>
                <a:defRPr/>
              </a:pPr>
              <a:t>2020. 09. 21.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B742B2C-E10E-41D1-AD51-8B9E15437A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>
              <a:latin typeface="Arial" charset="0"/>
            </a:endParaRPr>
          </a:p>
          <a:p>
            <a:pPr eaLnBrk="1" hangingPunct="1"/>
            <a:endParaRPr lang="hu-H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gyenes összekötő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5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DF42C-F99B-44E6-BE8B-065C60E099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CBEE4-903A-49E1-80AC-AA6D7E02D3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0EEFF-E02C-47CB-B80A-29B8D125BD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8CD32-A6D9-4771-B3E8-69E4D72FA7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gyenes összekötő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7E771-FE84-4E4D-85C4-CAE74097A2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FE0CA-36B8-4EF4-B6C8-05EACC3AB3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B923-6487-4FEF-A7AC-2977AD7998C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B52B-91AF-4B02-8CD3-2054412758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57EEB-C307-42F7-9E3E-5D7EE4EFF5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79CE7-2C36-4F66-A946-8E613D4156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D669-BAD2-44DB-AECD-77C1B7AF21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Szöveg helye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1C5E351-8BCC-4090-BD8E-FC03D2204E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4" r:id="rId4"/>
    <p:sldLayoutId id="2147483713" r:id="rId5"/>
    <p:sldLayoutId id="2147483712" r:id="rId6"/>
    <p:sldLayoutId id="2147483718" r:id="rId7"/>
    <p:sldLayoutId id="2147483711" r:id="rId8"/>
    <p:sldLayoutId id="2147483710" r:id="rId9"/>
    <p:sldLayoutId id="2147483709" r:id="rId10"/>
    <p:sldLayoutId id="2147483708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5875" y="1125538"/>
            <a:ext cx="1393825" cy="1439862"/>
          </a:xfrm>
          <a:prstGeom prst="rect">
            <a:avLst/>
          </a:prstGeom>
          <a:solidFill>
            <a:srgbClr val="F9DAAD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20629" y="3136967"/>
            <a:ext cx="7924079" cy="90298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dirty="0" err="1" smtClean="0"/>
              <a:t>Győr-moson-sopron</a:t>
            </a:r>
            <a:r>
              <a:rPr lang="hu-HU" dirty="0" smtClean="0"/>
              <a:t> megyei kormányhivatal</a:t>
            </a:r>
            <a:endParaRPr lang="hu-H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1600" dirty="0" smtClean="0"/>
              <a:t>Támogatási formák </a:t>
            </a:r>
            <a:endParaRPr lang="hu-HU" sz="1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0EEFF-E02C-47CB-B80A-29B8D125BD5F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/>
              <a:t>Indikátorok teljesülése</a:t>
            </a:r>
            <a:endParaRPr lang="hu-HU" sz="28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5B923-6487-4FEF-A7AC-2977AD7998C1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  <p:graphicFrame>
        <p:nvGraphicFramePr>
          <p:cNvPr id="6" name="Diagram 5"/>
          <p:cNvGraphicFramePr/>
          <p:nvPr/>
        </p:nvGraphicFramePr>
        <p:xfrm>
          <a:off x="611560" y="1340768"/>
          <a:ext cx="813690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Kép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1975" y="4438650"/>
            <a:ext cx="35020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="1" smtClean="0">
              <a:solidFill>
                <a:schemeClr val="tx1"/>
              </a:solidFill>
            </a:endParaRPr>
          </a:p>
          <a:p>
            <a:endParaRPr lang="hu-HU" b="1" smtClean="0">
              <a:solidFill>
                <a:schemeClr val="tx1"/>
              </a:solidFill>
            </a:endParaRPr>
          </a:p>
          <a:p>
            <a:endParaRPr lang="hu-HU" b="1" smtClean="0">
              <a:solidFill>
                <a:schemeClr val="tx1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hu-HU" b="1" smtClean="0">
                <a:solidFill>
                  <a:schemeClr val="tx1"/>
                </a:solidFill>
              </a:rPr>
              <a:t>Köszönöm a figyelmet!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04800" y="188913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hu-HU" sz="2000" dirty="0" smtClean="0"/>
              <a:t>Győr-Moson-Sopron megye foglalkoztatási helyzete</a:t>
            </a:r>
            <a:r>
              <a:rPr lang="hu-HU" sz="2000" b="1" cap="none" dirty="0" smtClean="0">
                <a:effectLst/>
              </a:rPr>
              <a:t>  </a:t>
            </a:r>
            <a:endParaRPr lang="hu-HU" sz="2000" b="1" cap="none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1124744"/>
            <a:ext cx="8686800" cy="4955381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hu-HU" sz="1200" dirty="0" smtClean="0">
                <a:solidFill>
                  <a:schemeClr val="tx1"/>
                </a:solidFill>
              </a:rPr>
              <a:t>Az elmúlt időszak jelentős változásokat hozott Győr-Moson-Sopron megye foglalkoztatási helyzetében.</a:t>
            </a:r>
          </a:p>
          <a:p>
            <a:pPr algn="ctr">
              <a:lnSpc>
                <a:spcPct val="80000"/>
              </a:lnSpc>
              <a:buNone/>
            </a:pPr>
            <a:r>
              <a:rPr lang="hu-HU" sz="1200" dirty="0" smtClean="0">
                <a:solidFill>
                  <a:schemeClr val="tx1"/>
                </a:solidFill>
              </a:rPr>
              <a:t>A megyére jellemző volt az alacsony munkanélküliségi ráta, az elmúlt időszak viszont jelentős változásokat hozott a </a:t>
            </a:r>
            <a:r>
              <a:rPr lang="hu-HU" sz="1200" dirty="0" err="1" smtClean="0">
                <a:solidFill>
                  <a:schemeClr val="tx1"/>
                </a:solidFill>
              </a:rPr>
              <a:t>munkareőpiac</a:t>
            </a:r>
            <a:r>
              <a:rPr lang="hu-HU" sz="1200" dirty="0" smtClean="0">
                <a:solidFill>
                  <a:schemeClr val="tx1"/>
                </a:solidFill>
              </a:rPr>
              <a:t> területein. </a:t>
            </a:r>
          </a:p>
          <a:p>
            <a:pPr>
              <a:lnSpc>
                <a:spcPct val="80000"/>
              </a:lnSpc>
            </a:pPr>
            <a:endParaRPr lang="hu-HU" sz="1400" dirty="0" smtClean="0">
              <a:solidFill>
                <a:schemeClr val="tx1"/>
              </a:solidFill>
            </a:endParaRPr>
          </a:p>
        </p:txBody>
      </p:sp>
      <p:pic>
        <p:nvPicPr>
          <p:cNvPr id="16387" name="Kép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373216"/>
            <a:ext cx="205172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251520" y="1844825"/>
          <a:ext cx="8712969" cy="3657586"/>
        </p:xfrm>
        <a:graphic>
          <a:graphicData uri="http://schemas.openxmlformats.org/drawingml/2006/table">
            <a:tbl>
              <a:tblPr/>
              <a:tblGrid>
                <a:gridCol w="1104855"/>
                <a:gridCol w="910057"/>
                <a:gridCol w="982981"/>
                <a:gridCol w="926039"/>
                <a:gridCol w="932034"/>
                <a:gridCol w="932034"/>
                <a:gridCol w="959006"/>
                <a:gridCol w="959006"/>
                <a:gridCol w="1006957"/>
              </a:tblGrid>
              <a:tr h="777406">
                <a:tc>
                  <a:txBody>
                    <a:bodyPr/>
                    <a:lstStyle/>
                    <a:p>
                      <a:pPr algn="ctr" fontAlgn="t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Regisztrált álláskeresők száma zárónapon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Január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Február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Március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Április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Május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Június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Július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Augusztus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49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0801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Győri Járási Hivatal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947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044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49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0802 </a:t>
                      </a:r>
                      <a:endParaRPr lang="hu-HU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Kapuvári </a:t>
                      </a:r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Járási Hivatal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256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459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462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466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373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301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49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0803 Mosonmagyaróvári Járási Hivatal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545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579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865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653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499">
                <a:tc>
                  <a:txBody>
                    <a:bodyPr/>
                    <a:lstStyle/>
                    <a:p>
                      <a:pPr algn="ctr" fontAlgn="t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0804 </a:t>
                      </a:r>
                      <a:endParaRPr lang="hu-HU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Soproni 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Járási Hivatal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787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754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839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</a:t>
                      </a:r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7049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0805</a:t>
                      </a:r>
                    </a:p>
                    <a:p>
                      <a:pPr algn="l" fontAlgn="t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Csornai Járási Hivatal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169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343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390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396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337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271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499">
                <a:tc>
                  <a:txBody>
                    <a:bodyPr/>
                    <a:lstStyle/>
                    <a:p>
                      <a:pPr algn="l" fontAlgn="t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08 </a:t>
                      </a:r>
                      <a:endParaRPr lang="hu-HU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Győr-Moson-Sopron </a:t>
                      </a:r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megye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u-HU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hu-HU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 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33010"/>
            <a:ext cx="219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hu-H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23528" y="1556792"/>
            <a:ext cx="4572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 munkanélküliségi ráta alakulása 2020-ban</a:t>
            </a:r>
            <a:endParaRPr lang="hu-HU" sz="1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1200" dirty="0" smtClean="0"/>
              <a:t/>
            </a:r>
            <a:br>
              <a:rPr lang="hu-HU" sz="1200" dirty="0" smtClean="0"/>
            </a:br>
            <a:endParaRPr lang="hu-HU" sz="1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792088"/>
          </a:xfrm>
        </p:spPr>
        <p:txBody>
          <a:bodyPr/>
          <a:lstStyle/>
          <a:p>
            <a:endParaRPr lang="hu-HU" sz="1400" dirty="0" smtClean="0"/>
          </a:p>
          <a:p>
            <a:pPr>
              <a:buNone/>
            </a:pPr>
            <a:r>
              <a:rPr lang="hu-HU" sz="1400" dirty="0" smtClean="0"/>
              <a:t>      Az NFSZ adattárház jelentése alapján az alábbiak szerint alakult a regisztrált álláskeresők százalékos aránya Sopron város, illetve Győr-Moson-Sopron megye tekintetében az elmúlt 8 hónapban.</a:t>
            </a:r>
          </a:p>
          <a:p>
            <a:pPr>
              <a:buNone/>
            </a:pPr>
            <a:endParaRPr lang="hu-HU" sz="1400" dirty="0" smtClean="0"/>
          </a:p>
          <a:p>
            <a:pPr>
              <a:buNone/>
            </a:pPr>
            <a:endParaRPr lang="hu-HU" sz="1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0EEFF-E02C-47CB-B80A-29B8D125BD5F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827584" y="116633"/>
            <a:ext cx="7488832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hu-HU" b="1" dirty="0" smtClean="0"/>
              <a:t>Győr-Moson-Sopron megye foglalkoztatási helyzete </a:t>
            </a:r>
            <a:endParaRPr lang="hu-HU" b="1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323530" y="1988842"/>
          <a:ext cx="8208913" cy="4042862"/>
        </p:xfrm>
        <a:graphic>
          <a:graphicData uri="http://schemas.openxmlformats.org/drawingml/2006/table">
            <a:tbl>
              <a:tblPr/>
              <a:tblGrid>
                <a:gridCol w="2396320"/>
                <a:gridCol w="727996"/>
                <a:gridCol w="727996"/>
                <a:gridCol w="716621"/>
                <a:gridCol w="727996"/>
                <a:gridCol w="727996"/>
                <a:gridCol w="727996"/>
                <a:gridCol w="727996"/>
                <a:gridCol w="727996"/>
              </a:tblGrid>
              <a:tr h="481450">
                <a:tc>
                  <a:txBody>
                    <a:bodyPr/>
                    <a:lstStyle/>
                    <a:p>
                      <a:pPr algn="l" fontAlgn="b"/>
                      <a:endParaRPr lang="hu-H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51" marR="8451" marT="84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Ráta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9866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Győr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Kapuvár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Moson-magyaróvár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Sopron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Csorna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Megye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Régiós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Országos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34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január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34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február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34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március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34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április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5,2%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34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május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34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június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5,7%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34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július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5,2%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34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augusztus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1,3%</a:t>
                      </a:r>
                    </a:p>
                  </a:txBody>
                  <a:tcPr marL="8451" marR="8451" marT="8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4,9%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7,4%</a:t>
                      </a:r>
                    </a:p>
                  </a:txBody>
                  <a:tcPr marL="8451" marR="8451" marT="84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20080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hu-HU" sz="1400" dirty="0" smtClean="0"/>
              <a:t>Az alábbi szektorokban jelentősen megnőtt a munkanélkülivé vált emberek száma</a:t>
            </a:r>
            <a:br>
              <a:rPr lang="hu-HU" sz="1400" dirty="0" smtClean="0"/>
            </a:br>
            <a:r>
              <a:rPr lang="hu-HU" sz="1400" u="sng" dirty="0" smtClean="0"/>
              <a:t>Győr-Moson-Sopron megye</a:t>
            </a:r>
            <a:r>
              <a:rPr lang="hu-HU" sz="1400" dirty="0" smtClean="0"/>
              <a:t> </a:t>
            </a:r>
            <a:endParaRPr lang="hu-HU" sz="1400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24745"/>
            <a:ext cx="8668072" cy="288032"/>
          </a:xfrm>
        </p:spPr>
        <p:txBody>
          <a:bodyPr/>
          <a:lstStyle/>
          <a:p>
            <a:pPr>
              <a:buNone/>
            </a:pPr>
            <a:endParaRPr lang="hu-HU" sz="1400" dirty="0" smtClean="0"/>
          </a:p>
          <a:p>
            <a:endParaRPr lang="hu-HU" sz="1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8CD32-A6D9-4771-B3E8-69E4D72FA7B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107504" y="908716"/>
          <a:ext cx="8856983" cy="5423960"/>
        </p:xfrm>
        <a:graphic>
          <a:graphicData uri="http://schemas.openxmlformats.org/drawingml/2006/table">
            <a:tbl>
              <a:tblPr/>
              <a:tblGrid>
                <a:gridCol w="2585503"/>
                <a:gridCol w="785469"/>
                <a:gridCol w="785469"/>
                <a:gridCol w="773197"/>
                <a:gridCol w="785469"/>
                <a:gridCol w="785469"/>
                <a:gridCol w="785469"/>
                <a:gridCol w="785469"/>
                <a:gridCol w="785469"/>
              </a:tblGrid>
              <a:tr h="382795">
                <a:tc>
                  <a:txBody>
                    <a:bodyPr/>
                    <a:lstStyle/>
                    <a:p>
                      <a:pPr algn="ct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Regisztrált álláskeresők száma zárónapon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2020/01.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2020/02.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2020/03.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2020/04.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2020/05.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2020/06.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2020/07.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2020/08.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2795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Mezőgazdaság, erdőgazdálkodás, halászat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114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153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168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179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1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Feldolgozóipar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681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1070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1145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1172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1080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72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u-HU" sz="11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Villamosenergia-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gáz-, gőzellátás, légkondicionálás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1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Építőipar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266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236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384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284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1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Kereskedelem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gépjárműjavítás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391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466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923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728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615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1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Szállítás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raktározás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149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163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179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553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499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383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1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Szálláshely-szolgáltatás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vendéglátás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173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176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304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1040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1169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967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394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1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Információ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kommunikáció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178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144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1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Ingatlanügyletek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95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Szakmai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tudományos, műszaki tevékenység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95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Adminisztratív és szolgáltatást támogató tevékenység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224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235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419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516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329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1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Oktatás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18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Humán-egészségügyi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szociális ellátás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165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228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221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163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1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 fontAlgn="t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Művészet</a:t>
                      </a:r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szórakoztatás, </a:t>
                      </a: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szabad</a:t>
                      </a:r>
                      <a:r>
                        <a:rPr lang="hu-HU" sz="11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idő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51" marR="8451" marT="8451" marB="0">
                    <a:lnL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B1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L="8451" marR="8451" marT="8451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700338" y="207963"/>
            <a:ext cx="3527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17411" name="Rectangle 5"/>
          <p:cNvSpPr>
            <a:spLocks/>
          </p:cNvSpPr>
          <p:nvPr/>
        </p:nvSpPr>
        <p:spPr bwMode="auto">
          <a:xfrm>
            <a:off x="304800" y="188913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hu-HU" sz="2400" b="1" dirty="0"/>
          </a:p>
        </p:txBody>
      </p:sp>
      <p:sp>
        <p:nvSpPr>
          <p:cNvPr id="6" name="Téglalap 5"/>
          <p:cNvSpPr/>
          <p:nvPr/>
        </p:nvSpPr>
        <p:spPr>
          <a:xfrm>
            <a:off x="4211960" y="188641"/>
            <a:ext cx="4536504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hu-HU" b="1" dirty="0" smtClean="0"/>
              <a:t>számú projekt célcsoporti megoszlása</a:t>
            </a:r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539552" y="1196753"/>
          <a:ext cx="8208912" cy="5400602"/>
        </p:xfrm>
        <a:graphic>
          <a:graphicData uri="http://schemas.openxmlformats.org/drawingml/2006/table">
            <a:tbl>
              <a:tblPr/>
              <a:tblGrid>
                <a:gridCol w="7032767"/>
                <a:gridCol w="1176145"/>
              </a:tblGrid>
              <a:tr h="534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1. célcsoport – alacsony iskolai végzettségűek      </a:t>
                      </a:r>
                      <a:endParaRPr lang="hu-H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23 fő</a:t>
                      </a:r>
                      <a:endParaRPr lang="hu-HU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34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2. célcsoport – pályakezdők</a:t>
                      </a:r>
                      <a:endParaRPr lang="hu-H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111 fő</a:t>
                      </a:r>
                      <a:endParaRPr lang="hu-HU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34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3. célcsoport – 50 év felettiek</a:t>
                      </a:r>
                      <a:endParaRPr lang="hu-H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39 fő</a:t>
                      </a:r>
                      <a:endParaRPr lang="hu-HU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34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4. célcsoport – gyesről, gyedről visszatérők</a:t>
                      </a:r>
                      <a:endParaRPr lang="hu-H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12 fő</a:t>
                      </a:r>
                      <a:endParaRPr lang="hu-HU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34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5. célcsoport </a:t>
                      </a: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–foglalkozást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helyettesítő támogatás</a:t>
                      </a:r>
                      <a:endParaRPr lang="hu-H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 fő</a:t>
                      </a:r>
                      <a:endParaRPr lang="hu-HU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34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6. célcsoport – tartósan munkanélküliek</a:t>
                      </a:r>
                      <a:endParaRPr lang="hu-H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60 fő</a:t>
                      </a:r>
                      <a:endParaRPr lang="hu-HU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34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7. célcsoport – megváltozott munkaképességűek</a:t>
                      </a:r>
                      <a:endParaRPr lang="hu-H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 fő</a:t>
                      </a:r>
                      <a:endParaRPr lang="hu-HU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34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8. célcsoport – roma ügyfelek</a:t>
                      </a:r>
                      <a:endParaRPr lang="hu-H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19 fő</a:t>
                      </a:r>
                      <a:endParaRPr lang="hu-HU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34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9. célcsoport – közfoglalkoztatásból kilépők</a:t>
                      </a:r>
                      <a:endParaRPr lang="hu-H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 fő</a:t>
                      </a:r>
                      <a:endParaRPr lang="hu-HU" sz="16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881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10. célcsoport – inaktívak</a:t>
                      </a:r>
                      <a:endParaRPr lang="hu-H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93 fő</a:t>
                      </a:r>
                      <a:endParaRPr lang="hu-HU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églalap 8"/>
          <p:cNvSpPr/>
          <p:nvPr/>
        </p:nvSpPr>
        <p:spPr>
          <a:xfrm>
            <a:off x="827584" y="188640"/>
            <a:ext cx="3888432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hu-HU" b="1" dirty="0" smtClean="0"/>
              <a:t>TOP-6.8.2-15-SP1-2016-00001 </a:t>
            </a:r>
            <a:endParaRPr lang="hu-H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6B52B-91AF-4B02-8CD3-20544127582B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  <p:graphicFrame>
        <p:nvGraphicFramePr>
          <p:cNvPr id="3" name="Diagram 2"/>
          <p:cNvGraphicFramePr/>
          <p:nvPr/>
        </p:nvGraphicFramePr>
        <p:xfrm>
          <a:off x="323528" y="1052736"/>
          <a:ext cx="8496943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79512" y="1124744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églalap 4"/>
          <p:cNvSpPr/>
          <p:nvPr/>
        </p:nvSpPr>
        <p:spPr>
          <a:xfrm>
            <a:off x="1763688" y="260648"/>
            <a:ext cx="5688632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hu-HU" b="1" dirty="0" smtClean="0"/>
              <a:t>TOP-6.8.2-15-SP1-2016-00001 bevonási arány </a:t>
            </a:r>
            <a:endParaRPr lang="hu-HU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125538"/>
            <a:ext cx="8137028" cy="4525962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>
              <a:lnSpc>
                <a:spcPct val="80000"/>
              </a:lnSpc>
            </a:pPr>
            <a:endParaRPr lang="hu-HU" sz="16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sz="1600" dirty="0" smtClean="0"/>
              <a:t>A program keretében az alábbi </a:t>
            </a:r>
            <a:r>
              <a:rPr lang="hu-HU" sz="1600" b="1" dirty="0" smtClean="0"/>
              <a:t>KÉPZÉSEKET</a:t>
            </a:r>
            <a:r>
              <a:rPr lang="hu-HU" sz="1600" dirty="0" smtClean="0"/>
              <a:t> indítottuk </a:t>
            </a:r>
            <a:r>
              <a:rPr lang="hu-HU" sz="1600" b="1" dirty="0" smtClean="0"/>
              <a:t>22 </a:t>
            </a:r>
            <a:r>
              <a:rPr lang="hu-HU" sz="1600" dirty="0" smtClean="0"/>
              <a:t>fő bevonásával.</a:t>
            </a:r>
          </a:p>
          <a:p>
            <a:endParaRPr lang="hu-HU" sz="1600" dirty="0" smtClean="0"/>
          </a:p>
          <a:p>
            <a:pPr>
              <a:buNone/>
            </a:pPr>
            <a:r>
              <a:rPr lang="hu-HU" sz="1600" dirty="0" smtClean="0"/>
              <a:t> </a:t>
            </a:r>
            <a:r>
              <a:rPr lang="hu-HU" sz="1800" dirty="0" smtClean="0"/>
              <a:t>- Kézápoló és </a:t>
            </a:r>
            <a:r>
              <a:rPr lang="hu-HU" sz="1800" dirty="0" err="1" smtClean="0"/>
              <a:t>műkörömépítő</a:t>
            </a:r>
            <a:r>
              <a:rPr lang="hu-HU" sz="1800" dirty="0" smtClean="0"/>
              <a:t>:		                  1 fő</a:t>
            </a:r>
          </a:p>
          <a:p>
            <a:pPr>
              <a:buNone/>
            </a:pPr>
            <a:r>
              <a:rPr lang="hu-HU" sz="1800" dirty="0" smtClean="0"/>
              <a:t> - Élelmiszer- és vegyi árú eladó:                                      2 fő</a:t>
            </a:r>
          </a:p>
          <a:p>
            <a:pPr>
              <a:buNone/>
            </a:pPr>
            <a:r>
              <a:rPr lang="hu-HU" sz="1800" dirty="0" smtClean="0"/>
              <a:t> - Építő- és anyagmozgató gép kezelője:                          16 fő</a:t>
            </a:r>
          </a:p>
          <a:p>
            <a:pPr>
              <a:buNone/>
            </a:pPr>
            <a:r>
              <a:rPr lang="hu-HU" sz="1800" dirty="0" smtClean="0"/>
              <a:t> - Német nyelv:			                                 2 fő</a:t>
            </a:r>
          </a:p>
          <a:p>
            <a:pPr>
              <a:buNone/>
            </a:pPr>
            <a:r>
              <a:rPr lang="hu-HU" sz="1800" dirty="0" smtClean="0"/>
              <a:t> - Óvodai dajka:                                                                 1 fő</a:t>
            </a:r>
          </a:p>
          <a:p>
            <a:pPr>
              <a:buNone/>
            </a:pPr>
            <a:r>
              <a:rPr lang="hu-HU" sz="1800" dirty="0" smtClean="0"/>
              <a:t> - Utazási költség térítése:	                                               6 fő </a:t>
            </a:r>
          </a:p>
          <a:p>
            <a:endParaRPr lang="hu-HU" sz="1600" dirty="0" smtClean="0"/>
          </a:p>
          <a:p>
            <a:endParaRPr lang="hu-HU" sz="1600" dirty="0" smtClean="0"/>
          </a:p>
          <a:p>
            <a:pPr>
              <a:buNone/>
            </a:pPr>
            <a:r>
              <a:rPr lang="hu-HU" sz="1600" dirty="0" smtClean="0"/>
              <a:t>Képzést sikeresen befejezte: 				   19 fő		</a:t>
            </a:r>
          </a:p>
          <a:p>
            <a:endParaRPr lang="hu-HU" sz="1600" dirty="0" smtClean="0"/>
          </a:p>
          <a:p>
            <a:pPr>
              <a:buNone/>
            </a:pPr>
            <a:endParaRPr lang="hu-HU" sz="1600" dirty="0" smtClean="0"/>
          </a:p>
          <a:p>
            <a:pPr>
              <a:lnSpc>
                <a:spcPct val="80000"/>
              </a:lnSpc>
            </a:pPr>
            <a:endParaRPr lang="hu-HU" sz="1600" b="1" u="sng" dirty="0" smtClean="0">
              <a:solidFill>
                <a:schemeClr val="tx1"/>
              </a:solidFill>
            </a:endParaRPr>
          </a:p>
        </p:txBody>
      </p:sp>
      <p:sp>
        <p:nvSpPr>
          <p:cNvPr id="22530" name="Rectangle 6"/>
          <p:cNvSpPr>
            <a:spLocks noGrp="1"/>
          </p:cNvSpPr>
          <p:nvPr>
            <p:ph type="title" idx="4294967295"/>
          </p:nvPr>
        </p:nvSpPr>
        <p:spPr bwMode="auto">
          <a:xfrm>
            <a:off x="304800" y="188913"/>
            <a:ext cx="8686800" cy="83820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hu-HU" sz="2400" dirty="0" smtClean="0"/>
              <a:t>Képzések</a:t>
            </a:r>
            <a:endParaRPr lang="hu-HU" sz="2400" b="1" cap="none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84313"/>
            <a:ext cx="8686800" cy="4525962"/>
          </a:xfrm>
        </p:spPr>
        <p:txBody>
          <a:bodyPr/>
          <a:lstStyle/>
          <a:p>
            <a:pPr>
              <a:buNone/>
            </a:pPr>
            <a:r>
              <a:rPr lang="hu-HU" sz="2000" dirty="0" smtClean="0"/>
              <a:t>Bértámogatás			       32 fő</a:t>
            </a:r>
          </a:p>
          <a:p>
            <a:pPr>
              <a:buNone/>
            </a:pPr>
            <a:r>
              <a:rPr lang="hu-HU" sz="2000" dirty="0" smtClean="0"/>
              <a:t>Bérköltség-támogatás	                    129 fő</a:t>
            </a:r>
          </a:p>
          <a:p>
            <a:pPr>
              <a:buNone/>
            </a:pPr>
            <a:r>
              <a:rPr lang="hu-HU" sz="2000" dirty="0" smtClean="0"/>
              <a:t>Bérköltség támogatás 90 nap            17 fő</a:t>
            </a:r>
          </a:p>
          <a:p>
            <a:pPr>
              <a:buNone/>
            </a:pPr>
            <a:r>
              <a:rPr lang="hu-HU" sz="2000" dirty="0" smtClean="0"/>
              <a:t>Önfoglalkoztatóvá válási tám.            93 fő</a:t>
            </a:r>
          </a:p>
          <a:p>
            <a:pPr>
              <a:buNone/>
            </a:pPr>
            <a:r>
              <a:rPr lang="hu-HU" sz="2000" dirty="0" smtClean="0"/>
              <a:t>Képzési támogatás	                    22 fő</a:t>
            </a:r>
          </a:p>
          <a:p>
            <a:pPr>
              <a:buNone/>
            </a:pPr>
            <a:r>
              <a:rPr lang="hu-HU" sz="2000" dirty="0" smtClean="0"/>
              <a:t>Képzéshez utazási támogatás           8 fő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err="1" smtClean="0"/>
              <a:t>Munkaerőpiaci</a:t>
            </a:r>
            <a:r>
              <a:rPr lang="hu-HU" sz="2000" dirty="0" smtClean="0"/>
              <a:t> szolgáltatásnyújtást   361 fő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  <p:sp>
        <p:nvSpPr>
          <p:cNvPr id="19458" name="Rectangle 9"/>
          <p:cNvSpPr>
            <a:spLocks noGrp="1"/>
          </p:cNvSpPr>
          <p:nvPr>
            <p:ph type="title" idx="4294967295"/>
          </p:nvPr>
        </p:nvSpPr>
        <p:spPr bwMode="auto">
          <a:xfrm>
            <a:off x="304800" y="188913"/>
            <a:ext cx="8686800" cy="83820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hu-HU" sz="2000" cap="none" dirty="0" smtClean="0">
                <a:effectLst/>
                <a:latin typeface="Arial" charset="0"/>
              </a:rPr>
              <a:t>  </a:t>
            </a:r>
            <a:r>
              <a:rPr lang="hu-HU" sz="2400" b="1" cap="none" dirty="0" err="1" smtClean="0">
                <a:solidFill>
                  <a:schemeClr val="tx1"/>
                </a:solidFill>
                <a:effectLst/>
                <a:latin typeface="Arial" charset="0"/>
              </a:rPr>
              <a:t>Munkaerőpiaci</a:t>
            </a:r>
            <a:r>
              <a:rPr lang="hu-HU" sz="2400" b="1" cap="none" dirty="0" smtClean="0">
                <a:solidFill>
                  <a:schemeClr val="tx1"/>
                </a:solidFill>
                <a:effectLst/>
                <a:latin typeface="Arial" charset="0"/>
              </a:rPr>
              <a:t> programelemek </a:t>
            </a:r>
            <a:br>
              <a:rPr lang="hu-HU" sz="2400" b="1" cap="none" dirty="0" smtClean="0">
                <a:solidFill>
                  <a:schemeClr val="tx1"/>
                </a:solidFill>
                <a:effectLst/>
                <a:latin typeface="Arial" charset="0"/>
              </a:rPr>
            </a:br>
            <a:endParaRPr lang="hu-HU" sz="2400" b="1" cap="none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04800" y="260350"/>
            <a:ext cx="8686800" cy="83820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hu-HU" sz="2400" b="1" cap="none" dirty="0" err="1" smtClean="0">
                <a:solidFill>
                  <a:schemeClr val="tx1"/>
                </a:solidFill>
                <a:effectLst/>
                <a:latin typeface="Arial" charset="0"/>
              </a:rPr>
              <a:t>Munkaerőpiaci</a:t>
            </a:r>
            <a:r>
              <a:rPr lang="hu-HU" sz="2400" b="1" cap="none" dirty="0" smtClean="0">
                <a:solidFill>
                  <a:schemeClr val="tx1"/>
                </a:solidFill>
                <a:effectLst/>
                <a:latin typeface="Arial" charset="0"/>
              </a:rPr>
              <a:t> programelemek aránya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554163"/>
            <a:ext cx="88392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hu-HU" sz="2000" u="sng" dirty="0" smtClean="0"/>
          </a:p>
          <a:p>
            <a:pPr>
              <a:lnSpc>
                <a:spcPct val="80000"/>
              </a:lnSpc>
            </a:pPr>
            <a:endParaRPr lang="hu-HU" sz="2400" b="1" dirty="0" smtClean="0">
              <a:latin typeface="Arial Unicode MS" pitchFamily="34" charset="-12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1067816"/>
          <a:ext cx="8066856" cy="524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395536" y="1340768"/>
          <a:ext cx="828092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251520" y="1484784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539552" y="1340768"/>
          <a:ext cx="7920880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gyéni 2. sém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úr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4720</TotalTime>
  <Words>671</Words>
  <Application>Microsoft Office PowerPoint</Application>
  <PresentationFormat>Diavetítés a képernyőre (4:3 oldalarány)</PresentationFormat>
  <Paragraphs>422</Paragraphs>
  <Slides>12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Túra</vt:lpstr>
      <vt:lpstr>Győr-moson-sopron megyei kormányhivatal</vt:lpstr>
      <vt:lpstr>Győr-Moson-Sopron megye foglalkoztatási helyzete  </vt:lpstr>
      <vt:lpstr> </vt:lpstr>
      <vt:lpstr>Az alábbi szektorokban jelentősen megnőtt a munkanélkülivé vált emberek száma Győr-Moson-Sopron megye </vt:lpstr>
      <vt:lpstr>5. dia</vt:lpstr>
      <vt:lpstr>6. dia</vt:lpstr>
      <vt:lpstr>Képzések</vt:lpstr>
      <vt:lpstr>  Munkaerőpiaci programelemek  </vt:lpstr>
      <vt:lpstr>Munkaerőpiaci programelemek aránya</vt:lpstr>
      <vt:lpstr>Támogatási formák </vt:lpstr>
      <vt:lpstr>Indikátorok teljesülése</vt:lpstr>
      <vt:lpstr>12. dia</vt:lpstr>
    </vt:vector>
  </TitlesOfParts>
  <Company>NYDRKH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Győr-moson-sopron megyei kormányhivatal</dc:title>
  <dc:creator>feherne.margit</dc:creator>
  <cp:lastModifiedBy>Windows-felhasználó</cp:lastModifiedBy>
  <cp:revision>370</cp:revision>
  <dcterms:created xsi:type="dcterms:W3CDTF">2011-02-10T12:18:50Z</dcterms:created>
  <dcterms:modified xsi:type="dcterms:W3CDTF">2020-09-21T11:51:39Z</dcterms:modified>
</cp:coreProperties>
</file>